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9" r:id="rId11"/>
    <p:sldId id="270" r:id="rId12"/>
    <p:sldId id="293" r:id="rId13"/>
    <p:sldId id="271" r:id="rId14"/>
    <p:sldId id="272" r:id="rId15"/>
    <p:sldId id="273" r:id="rId16"/>
    <p:sldId id="274" r:id="rId17"/>
    <p:sldId id="294" r:id="rId18"/>
    <p:sldId id="278" r:id="rId19"/>
    <p:sldId id="275" r:id="rId20"/>
    <p:sldId id="279" r:id="rId21"/>
    <p:sldId id="286" r:id="rId22"/>
    <p:sldId id="291" r:id="rId23"/>
    <p:sldId id="287" r:id="rId24"/>
    <p:sldId id="295" r:id="rId25"/>
    <p:sldId id="288" r:id="rId26"/>
    <p:sldId id="289" r:id="rId27"/>
    <p:sldId id="290" r:id="rId28"/>
    <p:sldId id="282" r:id="rId29"/>
    <p:sldId id="292" r:id="rId30"/>
    <p:sldId id="284" r:id="rId31"/>
  </p:sldIdLst>
  <p:sldSz cx="9144000" cy="6858000" type="screen4x3"/>
  <p:notesSz cx="6662738" cy="98329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4A6"/>
    <a:srgbClr val="A3B0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98214-1CE7-4A24-B69C-E711380DCD16}" type="datetimeFigureOut">
              <a:rPr lang="pt-BR" smtClean="0"/>
              <a:pPr/>
              <a:t>6/12/2013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35D1D-6A5D-4C63-85F5-D8831785A5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6/12/2013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6/12/2013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6/12/2013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6/12/2013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6/12/2013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6/12/2013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6/12/2013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6/12/2013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6/12/2013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6/12/2013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6/12/2013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11FC74-3E32-4CD9-B68D-D5D2F34DCA55}" type="datetimeFigureOut">
              <a:rPr lang="pt-BR" smtClean="0"/>
              <a:pPr/>
              <a:t>6/12/2013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8800" dirty="0" smtClean="0"/>
              <a:t>PLANEJAMENTO ESTRATÉGICO  </a:t>
            </a:r>
            <a:endParaRPr lang="pt-BR" sz="8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Associação dos Magistrados Catarinenses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GESTÃO 2012-2015</a:t>
            </a:r>
            <a:endParaRPr lang="pt-BR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929066"/>
            <a:ext cx="407242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VALORIZAR A MAGISTRATURA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3-  Fortalecimento da Coordenadoria de Magistrados   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Aparelhar a Coordenadoria de Magistrados do TJ/SC com equipe especializada</a:t>
            </a:r>
            <a:r>
              <a:rPr lang="pt-BR" dirty="0" smtClean="0"/>
              <a:t>:  em estudo pelo Departamento de Apoio aos Magistrados. 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Estruturar  acompanhamentos de demanda para subsidiar a elaboração de políticas institucionais na área de saúde, segurança, entre outras, com vista a ações permanentes de apoio ao magistrado:  </a:t>
            </a:r>
          </a:p>
          <a:p>
            <a:pPr>
              <a:buFontTx/>
              <a:buChar char="-"/>
            </a:pPr>
            <a:r>
              <a:rPr lang="pt-BR" dirty="0" smtClean="0"/>
              <a:t>criação do Setor de Serviço Social e de Psicologia na AMC; </a:t>
            </a:r>
          </a:p>
          <a:p>
            <a:pPr>
              <a:buFontTx/>
              <a:buChar char="-"/>
            </a:pPr>
            <a:r>
              <a:rPr lang="pt-BR" dirty="0" smtClean="0"/>
              <a:t> aplicação de pesquisa social (mapeamento social, pela assistente social da AMC); </a:t>
            </a:r>
          </a:p>
          <a:p>
            <a:pPr>
              <a:buFontTx/>
              <a:buChar char="-"/>
            </a:pPr>
            <a:r>
              <a:rPr lang="pt-BR" dirty="0" smtClean="0"/>
              <a:t> realização de atendimentos aos associados . 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Realizar  aproximações junto aos juízes </a:t>
            </a:r>
            <a:r>
              <a:rPr lang="pt-BR" b="1" dirty="0" err="1" smtClean="0"/>
              <a:t>vitaliciando</a:t>
            </a:r>
            <a:r>
              <a:rPr lang="pt-BR" dirty="0" smtClean="0"/>
              <a:t>:   realizado pelo Departamento de Apoio aos Novos Juízes e pela psicóloga da AMC.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VALORIZAR A MAGISTRATURA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4-  Saúde do Magistrado</a:t>
            </a:r>
          </a:p>
          <a:p>
            <a:endParaRPr lang="pt-BR" dirty="0" smtClean="0"/>
          </a:p>
          <a:p>
            <a:r>
              <a:rPr lang="pt-BR" b="1" dirty="0" smtClean="0"/>
              <a:t>Diagnóstico  da Saúde do Magistrado ativo e  inativo</a:t>
            </a:r>
            <a:r>
              <a:rPr lang="pt-BR" dirty="0" smtClean="0"/>
              <a:t>:   </a:t>
            </a:r>
          </a:p>
          <a:p>
            <a:pPr>
              <a:buFontTx/>
              <a:buChar char="-"/>
            </a:pPr>
            <a:r>
              <a:rPr lang="pt-BR" dirty="0" smtClean="0"/>
              <a:t>protocolado Pleito da AMC para a aplicação de pesquisa de saúde  por comissão especifica (concluído);  </a:t>
            </a:r>
          </a:p>
          <a:p>
            <a:pPr>
              <a:buFontTx/>
              <a:buChar char="-"/>
            </a:pPr>
            <a:r>
              <a:rPr lang="pt-BR" dirty="0" smtClean="0"/>
              <a:t> participação na comissão de saúde  do TJ/SC   pelo Departamento de Saúde e  pela  assistente social da AMC;   </a:t>
            </a:r>
          </a:p>
          <a:p>
            <a:pPr>
              <a:buFontTx/>
              <a:buChar char="-"/>
            </a:pPr>
            <a:r>
              <a:rPr lang="pt-BR" dirty="0" smtClean="0"/>
              <a:t>aplicação de pesquisa em todo o Estado  pela Corregedoria e AMC; </a:t>
            </a:r>
          </a:p>
          <a:p>
            <a:pPr>
              <a:buFontTx/>
              <a:buChar char="-"/>
            </a:pPr>
            <a:r>
              <a:rPr lang="pt-BR" dirty="0" smtClean="0"/>
              <a:t> aplicação do mapeamento social, realizado pela assistente social da AMC;</a:t>
            </a:r>
          </a:p>
          <a:p>
            <a:pPr>
              <a:buFontTx/>
              <a:buChar char="-"/>
            </a:pPr>
            <a:r>
              <a:rPr lang="pt-BR" dirty="0" smtClean="0"/>
              <a:t>  divulgação dos resultados  da pesquisa de saúde para os membros do Tribunal Pleno;</a:t>
            </a:r>
          </a:p>
          <a:p>
            <a:pPr>
              <a:buFontTx/>
              <a:buChar char="-"/>
            </a:pPr>
            <a:r>
              <a:rPr lang="pt-BR" dirty="0" smtClean="0"/>
              <a:t> divulgação dos resultados do  mapeamento social em evento na AMC para os associados .  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VALORIZAR A MAGISTRATURA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4-  Saúde do Magistrado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Elaboração e execução de ações para enfrentar problemas revelados no diagnóstico</a:t>
            </a:r>
            <a:r>
              <a:rPr lang="pt-BR" dirty="0" smtClean="0"/>
              <a:t>:  </a:t>
            </a:r>
          </a:p>
          <a:p>
            <a:pPr>
              <a:buFontTx/>
              <a:buChar char="-"/>
            </a:pPr>
            <a:r>
              <a:rPr lang="pt-BR" dirty="0" smtClean="0"/>
              <a:t>lançamento do programa “Saúde AMC em Movimento”;</a:t>
            </a:r>
          </a:p>
          <a:p>
            <a:pPr>
              <a:buFontTx/>
              <a:buChar char="-"/>
            </a:pPr>
            <a:r>
              <a:rPr lang="pt-BR" dirty="0" smtClean="0"/>
              <a:t>levantamento  de práticas de saúde  junto a outras instituições  (TRE, Justiça Federal , AMAERJ) ; </a:t>
            </a:r>
          </a:p>
          <a:p>
            <a:pPr>
              <a:buFontTx/>
              <a:buChar char="-"/>
            </a:pPr>
            <a:r>
              <a:rPr lang="pt-BR" dirty="0" smtClean="0"/>
              <a:t> participação  em eventos  promovido pelo Conselho Nacional de Justiça(CNJ); </a:t>
            </a:r>
          </a:p>
          <a:p>
            <a:pPr>
              <a:buFontTx/>
              <a:buChar char="-"/>
            </a:pPr>
            <a:r>
              <a:rPr lang="pt-BR" dirty="0" smtClean="0"/>
              <a:t> encontra-se  em fase de estudo a construção de Política Institucional de Saúde do Magistrado.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7158" y="642918"/>
            <a:ext cx="7786742" cy="35719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VALORIZAR A MAGISTRATURA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282" y="1041023"/>
            <a:ext cx="892971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5-  Segurança dos Magistrados </a:t>
            </a:r>
          </a:p>
          <a:p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Instalação de porta giratória em todos os Fóruns</a:t>
            </a:r>
            <a:r>
              <a:rPr lang="pt-BR" dirty="0" smtClean="0"/>
              <a:t>:  em trâmite na Corregedoria;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Controle de fluxo nos  Fóruns:  </a:t>
            </a:r>
            <a:r>
              <a:rPr lang="pt-BR" dirty="0" smtClean="0"/>
              <a:t>em trâmite na Corregedoria;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Criação de grupo de inteligência</a:t>
            </a:r>
            <a:r>
              <a:rPr lang="pt-BR" dirty="0" smtClean="0"/>
              <a:t>: em  trâmite na Corregedoria;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/>
              <a:t>Elaboração de políticas específicas por meio de  Comissão de Segurança do TJ/SC e AMC:</a:t>
            </a:r>
            <a:r>
              <a:rPr lang="pt-BR" dirty="0" smtClean="0"/>
              <a:t>  Participação do Dep. de Valorização e Dep. de Segurança  na Comissão do TJ/SC;  criado pela AMC o Programa de  Suporte aos Magistrados  em Processo de Ameaças pelo Serviço Social da AMC,  pelo qual é oferecido sup0rte psicossocial;</a:t>
            </a:r>
          </a:p>
          <a:p>
            <a:r>
              <a:rPr lang="pt-BR" dirty="0" smtClean="0"/>
              <a:t>   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Curso de Defesa  Pessoal/tiro e gerenciamento  do estresse em situações de crise</a:t>
            </a:r>
            <a:r>
              <a:rPr lang="pt-BR" dirty="0" smtClean="0"/>
              <a:t>:    protocolado pleito junto ao TJ/SC, encontra-se em trâmite na Corregedoria;  realizado  um curso pela  AMC;  realizado visitas institucionais à Polícia Federal, Secretaria de Segurança Pública para parcerias. 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Criação de um fundo de segurança dos magistrados:</a:t>
            </a:r>
            <a:r>
              <a:rPr lang="pt-BR" dirty="0" smtClean="0"/>
              <a:t>  protocolado pleito, está em trâmite na  Corregedoria.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FORTALECER AS RELAÇÕES INSTITUCIONAIS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6. </a:t>
            </a:r>
            <a:r>
              <a:rPr lang="pt-BR" b="1" dirty="0" smtClean="0"/>
              <a:t>Relações Institucionais</a:t>
            </a:r>
          </a:p>
          <a:p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Aproximação </a:t>
            </a:r>
            <a:r>
              <a:rPr lang="pt-BR" dirty="0"/>
              <a:t>OAB e </a:t>
            </a:r>
            <a:r>
              <a:rPr lang="pt-BR" dirty="0" smtClean="0"/>
              <a:t>Executivo; 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 Presença da AMC na Assembléia  Legislativa, para acompanhamento dos pleitos da classe;  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Fortalecer as relações institucionais  </a:t>
            </a:r>
            <a:r>
              <a:rPr lang="pt-BR" dirty="0"/>
              <a:t>da AMC em âmbito </a:t>
            </a:r>
            <a:r>
              <a:rPr lang="pt-BR" dirty="0" smtClean="0"/>
              <a:t>nacional. Exemplo:  AMB,CNJ,Congresso Nacional. 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7429552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FORTALECER A REPRESENTAÇÃO E A DEFESA DO ASSOCIADO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500306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Realizado estudo </a:t>
            </a:r>
            <a:r>
              <a:rPr lang="pt-BR" dirty="0"/>
              <a:t>de viabilidade para a ampliação e regulamentação da assistência jurídica </a:t>
            </a:r>
            <a:r>
              <a:rPr lang="pt-BR" dirty="0" smtClean="0"/>
              <a:t>pela </a:t>
            </a:r>
            <a:r>
              <a:rPr lang="pt-BR" dirty="0"/>
              <a:t>AMC aos associados </a:t>
            </a:r>
            <a:r>
              <a:rPr lang="pt-BR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Participação </a:t>
            </a:r>
            <a:r>
              <a:rPr lang="pt-BR" dirty="0"/>
              <a:t>de representantes da AMC  nos espaços decisórios das políticas institucionais do Poder Judiciário, CNJ, AMB, entre outros.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ESTRUTURAR E TORNAR MAIS EFICIENTE A GESTÃO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1472" y="2214554"/>
            <a:ext cx="7715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- </a:t>
            </a:r>
            <a:r>
              <a:rPr lang="pt-BR" b="1" dirty="0" smtClean="0"/>
              <a:t>Organograma  da AMC:  </a:t>
            </a:r>
            <a:r>
              <a:rPr lang="pt-BR" dirty="0" smtClean="0"/>
              <a:t>concluído; </a:t>
            </a:r>
          </a:p>
          <a:p>
            <a:endParaRPr lang="pt-BR" dirty="0" smtClean="0"/>
          </a:p>
          <a:p>
            <a:r>
              <a:rPr lang="pt-BR" dirty="0" smtClean="0"/>
              <a:t> -  </a:t>
            </a:r>
            <a:r>
              <a:rPr lang="pt-BR" b="1" dirty="0" smtClean="0"/>
              <a:t>Plano de Cargos e Salários do corpo funcional da AMC</a:t>
            </a:r>
            <a:r>
              <a:rPr lang="pt-BR" dirty="0" smtClean="0"/>
              <a:t>: constituído Grupo de Trabalho, e encontra-se em fase final;  </a:t>
            </a:r>
          </a:p>
          <a:p>
            <a:endParaRPr lang="pt-BR" dirty="0" smtClean="0"/>
          </a:p>
          <a:p>
            <a:r>
              <a:rPr lang="pt-BR" dirty="0" smtClean="0"/>
              <a:t>-  </a:t>
            </a:r>
            <a:r>
              <a:rPr lang="pt-BR" b="1" dirty="0" smtClean="0"/>
              <a:t>Aprimoramento  profissional do corpo de funcionários </a:t>
            </a:r>
            <a:r>
              <a:rPr lang="pt-BR" dirty="0" smtClean="0"/>
              <a:t>:  em estudo; </a:t>
            </a:r>
          </a:p>
          <a:p>
            <a:endParaRPr lang="pt-BR" dirty="0" smtClean="0"/>
          </a:p>
          <a:p>
            <a:r>
              <a:rPr lang="pt-BR" dirty="0" smtClean="0"/>
              <a:t>- </a:t>
            </a:r>
            <a:r>
              <a:rPr lang="pt-BR" b="1" dirty="0" smtClean="0"/>
              <a:t>“Feedback’’ da atuação dos colaboradores</a:t>
            </a:r>
            <a:r>
              <a:rPr lang="pt-BR" dirty="0" smtClean="0"/>
              <a:t>:  política  de avaliação de desempenho em estudo.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ESTRATEGICO AMC  </a:t>
            </a:r>
            <a:endParaRPr lang="pt-BR" sz="3600" dirty="0"/>
          </a:p>
        </p:txBody>
      </p:sp>
      <p:pic>
        <p:nvPicPr>
          <p:cNvPr id="6" name="Espaço Reservado para Conteúdo 5" descr="orggan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928671"/>
            <a:ext cx="8715436" cy="5395930"/>
          </a:xfrm>
        </p:spPr>
      </p:pic>
      <p:sp>
        <p:nvSpPr>
          <p:cNvPr id="7" name="CaixaDeTexto 6"/>
          <p:cNvSpPr txBox="1"/>
          <p:nvPr/>
        </p:nvSpPr>
        <p:spPr>
          <a:xfrm>
            <a:off x="357158" y="78579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Organograma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PADRONIZAR O ATENDIMENTO AO ASSOCIADO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1472" y="2214554"/>
            <a:ext cx="7715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 smtClean="0"/>
              <a:t>-  </a:t>
            </a:r>
            <a:r>
              <a:rPr lang="pt-BR" b="1" dirty="0" smtClean="0"/>
              <a:t>Site</a:t>
            </a:r>
            <a:r>
              <a:rPr lang="pt-BR" dirty="0" smtClean="0"/>
              <a:t>: atualização </a:t>
            </a:r>
            <a:r>
              <a:rPr lang="pt-BR" dirty="0"/>
              <a:t>do site da AMC, em relação aos serviços prestados aos </a:t>
            </a:r>
            <a:r>
              <a:rPr lang="pt-BR" dirty="0" smtClean="0"/>
              <a:t>associados; </a:t>
            </a:r>
          </a:p>
          <a:p>
            <a:endParaRPr lang="pt-BR" dirty="0"/>
          </a:p>
          <a:p>
            <a:r>
              <a:rPr lang="pt-BR" dirty="0" smtClean="0"/>
              <a:t>- </a:t>
            </a:r>
            <a:r>
              <a:rPr lang="pt-BR" b="1" dirty="0" smtClean="0"/>
              <a:t>Materiais promocionais</a:t>
            </a:r>
            <a:r>
              <a:rPr lang="pt-BR" dirty="0" smtClean="0"/>
              <a:t>: elaborado  </a:t>
            </a:r>
            <a:r>
              <a:rPr lang="pt-BR" dirty="0"/>
              <a:t>materiais promocionais acerca </a:t>
            </a:r>
            <a:r>
              <a:rPr lang="pt-BR" dirty="0" smtClean="0"/>
              <a:t>dos serviços prestados pela AMC  aos seus associados (folder sobre mútua, serviços psicológicos ;  atuação da assistente social;  programa Saúde AMC em Movimento; Cartilha sobre ameaças; Cartilha  da PEC/Recursos;  Memoriais ).   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ESTRATEGICO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358246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AGREGAR OS ASSOCIADOS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71472" y="2056686"/>
            <a:ext cx="8286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Descentralizar  </a:t>
            </a:r>
            <a:r>
              <a:rPr lang="pt-BR" b="1" dirty="0"/>
              <a:t>nas coordenadorias a realização de eventos culturais e recreativos com a participação da </a:t>
            </a:r>
            <a:r>
              <a:rPr lang="pt-BR" b="1" dirty="0" smtClean="0"/>
              <a:t>diretoria</a:t>
            </a:r>
            <a:r>
              <a:rPr lang="pt-BR" dirty="0" smtClean="0"/>
              <a:t>: ações para 2014; 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Reunir </a:t>
            </a:r>
            <a:r>
              <a:rPr lang="pt-BR" b="1" dirty="0"/>
              <a:t>coordenadorias periodicamente com </a:t>
            </a:r>
            <a:r>
              <a:rPr lang="pt-BR" b="1" dirty="0" smtClean="0"/>
              <a:t>Presidência</a:t>
            </a:r>
            <a:r>
              <a:rPr lang="pt-BR" dirty="0" smtClean="0"/>
              <a:t>:  realizado reuniões e visitas as coordenadorias; 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Fortalecer </a:t>
            </a:r>
            <a:r>
              <a:rPr lang="pt-BR" b="1" dirty="0"/>
              <a:t>as  ações dos  departamentos  Social, Aposentados, Pensionistas, Mulher, para garantir a integração social, cultural,  de </a:t>
            </a:r>
            <a:r>
              <a:rPr lang="pt-BR" b="1" dirty="0" smtClean="0"/>
              <a:t>lazer</a:t>
            </a:r>
            <a:r>
              <a:rPr lang="pt-BR" dirty="0" smtClean="0"/>
              <a:t>: realizado atividades culturais;  dois Encontros de Pensionistas ;  Encontro Estadual de Aposentados; Programa de Orientação para a Aposentadoria, coordenado pelo setor de psicologia da AMC.  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Estimular </a:t>
            </a:r>
            <a:r>
              <a:rPr lang="pt-BR" b="1" dirty="0"/>
              <a:t>a atividade física e hábitos saudáveis  junto aos associados e familiares por meio  do </a:t>
            </a:r>
            <a:r>
              <a:rPr lang="pt-BR" b="1" dirty="0" smtClean="0"/>
              <a:t>esporte: </a:t>
            </a:r>
            <a:r>
              <a:rPr lang="pt-BR" dirty="0" smtClean="0"/>
              <a:t>Campeonato Nacional de Futebol; Jogos Nacionais da Magistratura;  futebol (jogos  amistosos); maratonas.  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    </a:t>
            </a:r>
            <a:r>
              <a:rPr lang="pt-BR" sz="3200" dirty="0" smtClean="0">
                <a:solidFill>
                  <a:schemeClr val="bg1"/>
                </a:solidFill>
              </a:rPr>
              <a:t>A AMC, com o objetivo de modernizar seus processos de trabalho e alinhar suas diretrizes para garantir a valorização da magistratura e garantir ao associado serviços de qualidade,  adota o Planejamento Estratégico como ferramenta de gestão. 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ESTRATEGICO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INCREMENTAR A RECEITA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71472" y="2214554"/>
            <a:ext cx="8286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Criação </a:t>
            </a:r>
            <a:r>
              <a:rPr lang="pt-BR" b="1" dirty="0"/>
              <a:t>de </a:t>
            </a:r>
            <a:r>
              <a:rPr lang="pt-BR" b="1" dirty="0" smtClean="0"/>
              <a:t> Cursos </a:t>
            </a:r>
            <a:r>
              <a:rPr lang="pt-BR" b="1" dirty="0"/>
              <a:t>de </a:t>
            </a:r>
            <a:r>
              <a:rPr lang="pt-BR" b="1" dirty="0" smtClean="0"/>
              <a:t> Pós-Graduação:  </a:t>
            </a:r>
            <a:r>
              <a:rPr lang="pt-BR" dirty="0" smtClean="0"/>
              <a:t>Direito e Comunicação (em parceria com a ACI);  e na área da Infância e Juventude. 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Locação:  </a:t>
            </a:r>
            <a:r>
              <a:rPr lang="pt-BR" dirty="0" smtClean="0"/>
              <a:t>salão  de eventos da sede Balneária  e auditório 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/>
              <a:t>Extensões da ESMESC</a:t>
            </a:r>
            <a:r>
              <a:rPr lang="pt-BR" dirty="0" smtClean="0"/>
              <a:t>:  Itajaí, Concórdia, Joinville, Criciúma, Chapecó e Blumenau. 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/>
              <a:t>Parceria  com </a:t>
            </a:r>
            <a:r>
              <a:rPr lang="pt-BR" b="1" dirty="0"/>
              <a:t>editoras e </a:t>
            </a:r>
            <a:r>
              <a:rPr lang="pt-BR" b="1" dirty="0" smtClean="0"/>
              <a:t> </a:t>
            </a:r>
            <a:r>
              <a:rPr lang="pt-BR" b="1" dirty="0"/>
              <a:t>universidades/centros de ensino </a:t>
            </a:r>
            <a:r>
              <a:rPr lang="pt-BR" b="1" dirty="0" smtClean="0"/>
              <a:t>para realização de eventos</a:t>
            </a:r>
            <a:r>
              <a:rPr lang="pt-BR" dirty="0" smtClean="0"/>
              <a:t>:  editora Atlas; </a:t>
            </a:r>
            <a:r>
              <a:rPr lang="pt-BR" dirty="0" err="1" smtClean="0"/>
              <a:t>Univali</a:t>
            </a:r>
            <a:r>
              <a:rPr lang="pt-BR" dirty="0" smtClean="0"/>
              <a:t>; </a:t>
            </a:r>
            <a:r>
              <a:rPr lang="pt-BR" dirty="0" err="1" smtClean="0"/>
              <a:t>Unisul</a:t>
            </a:r>
            <a:r>
              <a:rPr lang="pt-BR" dirty="0" smtClean="0"/>
              <a:t>; UFSC; CESUSC, entre outras.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714488"/>
            <a:ext cx="800105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Conteúdo 5"/>
          <p:cNvSpPr>
            <a:spLocks noGrp="1"/>
          </p:cNvSpPr>
          <p:nvPr>
            <p:ph idx="1"/>
          </p:nvPr>
        </p:nvSpPr>
        <p:spPr>
          <a:xfrm>
            <a:off x="214282" y="1000108"/>
            <a:ext cx="8715404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MELHORAR A COMUNICAÇÃO INTERNA E  EXTERNA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2910" y="6500834"/>
            <a:ext cx="7643866" cy="369332"/>
          </a:xfrm>
          <a:prstGeom prst="rect">
            <a:avLst/>
          </a:prstGeom>
          <a:solidFill>
            <a:srgbClr val="F2F4A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- </a:t>
            </a:r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Simpósio Judiciário e Imprensa</a:t>
            </a:r>
            <a:endParaRPr lang="pt-BR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19288"/>
            <a:ext cx="457203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Conteúdo 5"/>
          <p:cNvSpPr>
            <a:spLocks noGrp="1"/>
          </p:cNvSpPr>
          <p:nvPr>
            <p:ph idx="1"/>
          </p:nvPr>
        </p:nvSpPr>
        <p:spPr>
          <a:xfrm>
            <a:off x="214282" y="1000108"/>
            <a:ext cx="8715404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MELHORAR A COMUNICAÇÃO INTERNA E  EXTERNA 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47875"/>
            <a:ext cx="89820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414340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5"/>
          <p:cNvSpPr>
            <a:spLocks noGrp="1"/>
          </p:cNvSpPr>
          <p:nvPr>
            <p:ph idx="1"/>
          </p:nvPr>
        </p:nvSpPr>
        <p:spPr>
          <a:xfrm>
            <a:off x="214282" y="642918"/>
            <a:ext cx="8715404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MELHORAR A COMUNICAÇÃO INTERNA E  EXTERNA 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172200"/>
            <a:ext cx="614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643042" y="571480"/>
            <a:ext cx="292895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AMC NA MÍDIA </a:t>
            </a:r>
            <a:endParaRPr lang="pt-BR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28670"/>
            <a:ext cx="3690599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308416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714752"/>
            <a:ext cx="3286148" cy="225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714356"/>
            <a:ext cx="35719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6770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Conteúdo 5"/>
          <p:cNvSpPr>
            <a:spLocks noGrp="1"/>
          </p:cNvSpPr>
          <p:nvPr>
            <p:ph idx="1"/>
          </p:nvPr>
        </p:nvSpPr>
        <p:spPr>
          <a:xfrm>
            <a:off x="214282" y="1000108"/>
            <a:ext cx="8715404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MELHORAR A COMUNICAÇÃO INTERNA E  EXTERNA 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5500726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695696"/>
            <a:ext cx="5981708" cy="31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5"/>
          <p:cNvSpPr>
            <a:spLocks noGrp="1"/>
          </p:cNvSpPr>
          <p:nvPr>
            <p:ph idx="1"/>
          </p:nvPr>
        </p:nvSpPr>
        <p:spPr>
          <a:xfrm>
            <a:off x="214282" y="1000108"/>
            <a:ext cx="8715404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MELHORAR A COMUNICAÇÃO INTERNA E  EXTERNA 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ESTRATEGICO AMC  </a:t>
            </a:r>
            <a:endParaRPr lang="pt-BR" sz="3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20275" cy="787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4286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APROXIMAR A MAGISTRATURA DA SOCIEDADE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71472" y="2214554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Elaboração do </a:t>
            </a:r>
            <a:r>
              <a:rPr lang="pt-BR" dirty="0"/>
              <a:t>projeto ( O Juiz na escola </a:t>
            </a:r>
            <a:r>
              <a:rPr lang="pt-BR" dirty="0" smtClean="0"/>
              <a:t>): aborda </a:t>
            </a:r>
            <a:r>
              <a:rPr lang="pt-BR" dirty="0"/>
              <a:t>o </a:t>
            </a:r>
            <a:r>
              <a:rPr lang="pt-BR" dirty="0" smtClean="0"/>
              <a:t>Poder Judiciário </a:t>
            </a:r>
            <a:r>
              <a:rPr lang="pt-BR" dirty="0"/>
              <a:t>e o papel do juiz na sociedade – com enfoque para </a:t>
            </a:r>
            <a:r>
              <a:rPr lang="pt-BR" dirty="0" smtClean="0"/>
              <a:t>temas relacionados ao </a:t>
            </a:r>
            <a:r>
              <a:rPr lang="pt-BR" dirty="0"/>
              <a:t>estado e cidadania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Reedição do projeto  “</a:t>
            </a:r>
            <a:r>
              <a:rPr lang="pt-BR" dirty="0" smtClean="0"/>
              <a:t>Tudo  a Ver” </a:t>
            </a:r>
            <a:r>
              <a:rPr lang="pt-BR" dirty="0"/>
              <a:t>na Capital e também de forma descentralizada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Elaboração do Projeto Novos Caminhos: parceria  entre TJ/SC, FIESC e AMC, com </a:t>
            </a:r>
            <a:r>
              <a:rPr lang="pt-BR" dirty="0"/>
              <a:t>objetivo de inserir </a:t>
            </a:r>
            <a:r>
              <a:rPr lang="pt-BR" dirty="0" smtClean="0"/>
              <a:t>jovens  institucionalizados (casas lares), no </a:t>
            </a:r>
            <a:r>
              <a:rPr lang="pt-BR" dirty="0"/>
              <a:t>mercado de trabalho </a:t>
            </a:r>
            <a:r>
              <a:rPr lang="pt-BR" dirty="0" smtClean="0"/>
              <a:t> Realizado Projeto “Novos Caminhos”.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4286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APROXIMAR A MAGISTRATURA DA SOCIEDADE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714620"/>
            <a:ext cx="44481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844" y="114298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CONSTRUÇÃO...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876"/>
            <a:ext cx="452913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428596" y="1571612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A Construção do Planejamento Estratégico da AMC teve início em maio de 2013, por iniciativa do Presidente da entidade, Juiz Sérgio Luiz </a:t>
            </a:r>
            <a:r>
              <a:rPr lang="pt-BR" dirty="0" err="1" smtClean="0"/>
              <a:t>Junkes</a:t>
            </a:r>
            <a:r>
              <a:rPr lang="pt-BR" dirty="0" smtClean="0"/>
              <a:t>, e demais membros da atual  Diretoria. </a:t>
            </a:r>
          </a:p>
          <a:p>
            <a:endParaRPr lang="pt-BR" dirty="0" smtClean="0"/>
          </a:p>
          <a:p>
            <a:r>
              <a:rPr lang="pt-BR" dirty="0" smtClean="0"/>
              <a:t>O processo foi coordenado pelo consultor externo, Professor, PhD, Dr. Cristiano José Castro de Almeida Cunha, Coordenador do Laboratório de Liderança e Gestão, da Universidade Federal de Santa Catarina (UFSC).  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7854696" cy="17526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ctr"/>
            <a:r>
              <a:rPr lang="pt-BR" dirty="0" smtClean="0"/>
              <a:t>Associação dos Magistrados Catarinenses</a:t>
            </a:r>
          </a:p>
          <a:p>
            <a:pPr algn="ctr"/>
            <a:r>
              <a:rPr lang="pt-BR" dirty="0" smtClean="0"/>
              <a:t> GESTÃO 2012-2015</a:t>
            </a:r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00105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478634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14818"/>
            <a:ext cx="50720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857224" y="85723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     </a:t>
            </a:r>
            <a:r>
              <a:rPr lang="pt-BR" sz="3600" b="1" dirty="0" smtClean="0">
                <a:solidFill>
                  <a:schemeClr val="bg2">
                    <a:lumMod val="10000"/>
                  </a:schemeClr>
                </a:solidFill>
              </a:rPr>
              <a:t>MISSÃO </a:t>
            </a:r>
            <a:endParaRPr lang="pt-B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429256" y="3714752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 </a:t>
            </a:r>
            <a:r>
              <a:rPr lang="pt-BR" sz="4000" b="1" dirty="0" smtClean="0"/>
              <a:t>VISÃO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564826"/>
          </a:xfrm>
        </p:spPr>
        <p:txBody>
          <a:bodyPr/>
          <a:lstStyle/>
          <a:p>
            <a:r>
              <a:rPr lang="pt-BR" dirty="0" smtClean="0"/>
              <a:t>VALORES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14414" y="1643050"/>
            <a:ext cx="6000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Associativismo 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71604" y="2357430"/>
            <a:ext cx="6000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 Justiça 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71670" y="3071810"/>
            <a:ext cx="6000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   Ética 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28860" y="3786190"/>
            <a:ext cx="6000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  Comprometimento 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57488" y="4714884"/>
            <a:ext cx="6000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   </a:t>
            </a:r>
            <a:r>
              <a:rPr lang="pt-BR" sz="2800" b="1" dirty="0" smtClean="0">
                <a:solidFill>
                  <a:schemeClr val="tx1"/>
                </a:solidFill>
              </a:rPr>
              <a:t>Profissionalismo 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43208" y="5429264"/>
            <a:ext cx="6000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  Transparência 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3167"/>
            <a:ext cx="9144000" cy="614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   </a:t>
            </a: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    </a:t>
            </a:r>
            <a:r>
              <a:rPr lang="pt-BR" sz="8000" dirty="0" smtClean="0">
                <a:solidFill>
                  <a:schemeClr val="bg1"/>
                </a:solidFill>
              </a:rPr>
              <a:t>RESULTADOS 2013</a:t>
            </a:r>
          </a:p>
          <a:p>
            <a:pPr algn="ctr">
              <a:buNone/>
            </a:pPr>
            <a:r>
              <a:rPr lang="pt-BR" sz="4800" dirty="0" smtClean="0">
                <a:solidFill>
                  <a:schemeClr val="bg1"/>
                </a:solidFill>
              </a:rPr>
              <a:t>Gestão 2012-2015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VALORIZAR A MAGISTRATURA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1- Remuneração/Benefícios 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Conversão da </a:t>
            </a:r>
            <a:r>
              <a:rPr lang="pt-BR" sz="2000" b="1" dirty="0" err="1" smtClean="0"/>
              <a:t>Licença-prêmio</a:t>
            </a:r>
            <a:r>
              <a:rPr lang="pt-BR" sz="2000" b="1" dirty="0" smtClean="0"/>
              <a:t> em pecúnia</a:t>
            </a:r>
            <a:r>
              <a:rPr lang="pt-BR" sz="2000" dirty="0" smtClean="0"/>
              <a:t>: requerimento feito, aguardando protocolo. 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Redução da diferença entre Entrâncias para 5%:  </a:t>
            </a:r>
            <a:r>
              <a:rPr lang="pt-BR" sz="2000" dirty="0" smtClean="0"/>
              <a:t>aguardando julgamento em pleno.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Paridade na remuneração entre ativos e inativos</a:t>
            </a:r>
            <a:r>
              <a:rPr lang="pt-BR" sz="2000" dirty="0" smtClean="0"/>
              <a:t>: em estudo jurídico. 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Aumento da gratificação da direção do Foro:</a:t>
            </a:r>
            <a:r>
              <a:rPr lang="pt-BR" sz="2000" dirty="0" smtClean="0"/>
              <a:t>  Aprovado  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Restabelecimento do ATS</a:t>
            </a:r>
            <a:r>
              <a:rPr lang="pt-BR" sz="2000" dirty="0" smtClean="0"/>
              <a:t>:  em trâmite no Congresso  Nacional. </a:t>
            </a:r>
            <a:endParaRPr lang="pt-BR" dirty="0" smtClean="0"/>
          </a:p>
          <a:p>
            <a:r>
              <a:rPr lang="pt-BR" dirty="0" smtClean="0"/>
              <a:t> 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785794"/>
            <a:ext cx="8715404" cy="4286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VALORIZAR A MAGISTRATURA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282" y="1533465"/>
            <a:ext cx="86439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2- Condições de Trabalho  </a:t>
            </a:r>
          </a:p>
          <a:p>
            <a:endParaRPr lang="pt-BR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2000" b="1" dirty="0" smtClean="0"/>
              <a:t>Mais um assessor para os juízes de 1º e 2º grau</a:t>
            </a:r>
            <a:r>
              <a:rPr lang="pt-BR" sz="2000" dirty="0" smtClean="0"/>
              <a:t>: Protocolado no TJ/SC;</a:t>
            </a:r>
          </a:p>
          <a:p>
            <a:pPr marL="457200" indent="-457200"/>
            <a:r>
              <a:rPr lang="pt-BR" sz="2000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b="1" dirty="0" smtClean="0"/>
              <a:t>Autonomia do magistrado para estruturar gabinete/cartório</a:t>
            </a:r>
            <a:r>
              <a:rPr lang="pt-BR" sz="2000" dirty="0" smtClean="0"/>
              <a:t>:  requerimento pronto/aguardando protocolo; </a:t>
            </a:r>
          </a:p>
          <a:p>
            <a:pPr marL="457200" indent="-457200"/>
            <a:r>
              <a:rPr lang="pt-BR" sz="2000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b="1" dirty="0" smtClean="0"/>
              <a:t>Flexibilização do gozo de férias:  </a:t>
            </a:r>
            <a:r>
              <a:rPr lang="pt-BR" sz="2000" dirty="0" smtClean="0"/>
              <a:t>Protocolado no TJ/SC; </a:t>
            </a:r>
          </a:p>
          <a:p>
            <a:pPr marL="457200" indent="-457200"/>
            <a:r>
              <a:rPr lang="pt-BR" sz="2000" dirty="0" smtClean="0"/>
              <a:t>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b="1" dirty="0" smtClean="0"/>
              <a:t>Folga relativa à compensação do plantão em qualquer dia da semana</a:t>
            </a:r>
            <a:r>
              <a:rPr lang="pt-BR" sz="2000" dirty="0" smtClean="0"/>
              <a:t>: Protocolado no TJ/SC;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2000" b="1" dirty="0" smtClean="0"/>
              <a:t>Acompanhar implementação do processo eletrônico</a:t>
            </a:r>
            <a:r>
              <a:rPr lang="pt-BR" sz="2000" dirty="0" smtClean="0"/>
              <a:t>:  acompanhamento coordenado pelo Dr. Leone. A assistente social da AMC  vem realizando visitas às comarcas (53 comarcas  já foram visitadas).   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352</TotalTime>
  <Words>1469</Words>
  <Application>Microsoft Office PowerPoint</Application>
  <PresentationFormat>Apresentação na tela (4:3)</PresentationFormat>
  <Paragraphs>182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Fluxo</vt:lpstr>
      <vt:lpstr>PLANEJAMENTO ESTRATÉGICO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ESTRATEGICO AMC  </vt:lpstr>
      <vt:lpstr>PLANEJAMENTO ESTRATÉGICO AMC  </vt:lpstr>
      <vt:lpstr>PLANEJAMENTO ESTRATEGICO AMC  </vt:lpstr>
      <vt:lpstr>PLANEJAMENTO ESTRATEGICO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ESTRATEGICO AMC  </vt:lpstr>
      <vt:lpstr>PLANEJAMENTO ESTRATÉGICO AMC  </vt:lpstr>
      <vt:lpstr>PLANEJAMENTO ESTRATÉGICO AMC  </vt:lpstr>
      <vt:lpstr>Slide 30</vt:lpstr>
    </vt:vector>
  </TitlesOfParts>
  <Company>amc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ESTRATEGICO  </dc:title>
  <dc:creator>servsocial</dc:creator>
  <cp:lastModifiedBy>servsocial</cp:lastModifiedBy>
  <cp:revision>43</cp:revision>
  <dcterms:created xsi:type="dcterms:W3CDTF">2013-12-06T14:47:07Z</dcterms:created>
  <dcterms:modified xsi:type="dcterms:W3CDTF">2013-12-06T21:53:54Z</dcterms:modified>
</cp:coreProperties>
</file>